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8" r:id="rId13"/>
    <p:sldId id="269" r:id="rId14"/>
    <p:sldId id="270" r:id="rId15"/>
    <p:sldId id="271" r:id="rId16"/>
    <p:sldId id="272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422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9.wmf"/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4" Type="http://schemas.openxmlformats.org/officeDocument/2006/relationships/image" Target="../media/image26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27.02.2020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20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4" Type="http://schemas.openxmlformats.org/officeDocument/2006/relationships/image" Target="../media/image22.wm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19.bin"/><Relationship Id="rId7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20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2.bin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4.wmf"/><Relationship Id="rId9" Type="http://schemas.openxmlformats.org/officeDocument/2006/relationships/image" Target="../media/image6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9.bin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3" Type="http://schemas.openxmlformats.org/officeDocument/2006/relationships/oleObject" Target="../embeddings/oleObject11.bin"/><Relationship Id="rId7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4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3.wm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oleObject" Target="../embeddings/oleObject14.bin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5.bin"/><Relationship Id="rId4" Type="http://schemas.openxmlformats.org/officeDocument/2006/relationships/image" Target="../media/image17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79512" y="188640"/>
            <a:ext cx="8768747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3000" b="1" i="0" u="none" strike="noStrike" cap="none" spc="100" normalizeH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Тема 4. Адаптивные методы прогнозирования</a:t>
            </a:r>
            <a:endParaRPr kumimoji="0" lang="ru-RU" sz="3000" b="0" i="0" u="none" strike="noStrike" cap="none" spc="100" normalizeH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179512" y="1636896"/>
            <a:ext cx="8964488" cy="3892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342900" marR="0" lvl="0" indent="-34290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Сущность  адаптивных  методов  прогнозирования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Экспоненциальное  сглаживание </a:t>
            </a:r>
            <a:endParaRPr kumimoji="0" lang="ru-RU" sz="28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Адаптивные  полиномиальные  модели</a:t>
            </a:r>
            <a:endParaRPr kumimoji="0" lang="en-US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marR="0" lvl="0" indent="-34290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ru-RU" sz="2800" b="1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Модель </a:t>
            </a:r>
            <a:r>
              <a:rPr kumimoji="0" lang="ru-RU" sz="2800" b="1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Хольта-Винтерса</a:t>
            </a:r>
            <a:endParaRPr kumimoji="0" lang="ru-RU" sz="2800" b="1" i="1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342900" lvl="0" indent="-3429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Font typeface="+mj-lt"/>
              <a:buAutoNum type="arabicPeriod"/>
            </a:pPr>
            <a:r>
              <a:rPr lang="ru-RU" sz="2800" b="1" i="1" dirty="0">
                <a:latin typeface="Times New Roman" pitchFamily="18" charset="0"/>
                <a:cs typeface="Times New Roman" pitchFamily="18" charset="0"/>
              </a:rPr>
              <a:t>Этапы прогнозирования на основе адаптивных полиномиальных моделей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1505" name="Object 1"/>
          <p:cNvGraphicFramePr>
            <a:graphicFrameLocks noChangeAspect="1"/>
          </p:cNvGraphicFramePr>
          <p:nvPr/>
        </p:nvGraphicFramePr>
        <p:xfrm>
          <a:off x="611559" y="1268760"/>
          <a:ext cx="6890177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3" name="Equation" r:id="rId3" imgW="2768600" imgH="457200" progId="Equation.DSMT4">
                  <p:embed/>
                </p:oleObj>
              </mc:Choice>
              <mc:Fallback>
                <p:oleObj name="Equation" r:id="rId3" imgW="2768600" imgH="457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559" y="1268760"/>
                        <a:ext cx="6890177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84368" y="1556792"/>
            <a:ext cx="73930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980728"/>
            <a:ext cx="9144000" cy="49589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2531" name="Rectangle 3"/>
          <p:cNvSpPr>
            <a:spLocks noChangeArrowheads="1"/>
          </p:cNvSpPr>
          <p:nvPr/>
        </p:nvSpPr>
        <p:spPr bwMode="auto">
          <a:xfrm>
            <a:off x="0" y="260648"/>
            <a:ext cx="917071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Основные формулы для прогнозирования по адаптивным полиномиальным моделям</a:t>
            </a:r>
            <a:endParaRPr kumimoji="0" lang="ru-RU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395536" y="548680"/>
            <a:ext cx="8208912" cy="263149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Модель прогноза </a:t>
            </a:r>
            <a:r>
              <a:rPr lang="ru-RU" sz="2200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Хольта-Винтерса</a:t>
            </a: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– это трёхпараметрическая модель прогноза, которая учитывает: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Сглаженный экспоненциальный ряд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Тренд</a:t>
            </a:r>
          </a:p>
          <a:p>
            <a:pPr indent="447675">
              <a:lnSpc>
                <a:spcPct val="150000"/>
              </a:lnSpc>
            </a:pPr>
            <a:r>
              <a:rPr lang="ru-RU" sz="2200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3. Сезонность</a:t>
            </a:r>
            <a:endParaRPr lang="ru-RU" sz="2200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202210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48132990"/>
              </p:ext>
            </p:extLst>
          </p:nvPr>
        </p:nvGraphicFramePr>
        <p:xfrm>
          <a:off x="452438" y="1268413"/>
          <a:ext cx="8110537" cy="3671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36" name="Equation" r:id="rId3" imgW="3619440" imgH="1638000" progId="Equation.DSMT4">
                  <p:embed/>
                </p:oleObj>
              </mc:Choice>
              <mc:Fallback>
                <p:oleObj name="Equation" r:id="rId3" imgW="3619440" imgH="1638000" progId="Equation.DSMT4">
                  <p:embed/>
                  <p:pic>
                    <p:nvPicPr>
                      <p:cNvPr id="4" name="Объект 3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452438" y="1268413"/>
                        <a:ext cx="8110537" cy="36718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681242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692696"/>
            <a:ext cx="8424936" cy="51229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Y</a:t>
            </a:r>
            <a:r>
              <a:rPr lang="ru-RU" sz="2000" i="1" baseline="-25000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 текущее значение ряда;</a:t>
            </a: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en-US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E</a:t>
            </a:r>
            <a:r>
              <a:rPr lang="ru-RU" sz="2000" i="1" baseline="-25000" dirty="0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 экспоненциально сглаженная величина за текущий период;</a:t>
            </a: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</a:pPr>
            <a:r>
              <a:rPr lang="ru-RU" sz="20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i="1" baseline="-25000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 значение тренда на текущий период;</a:t>
            </a: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α –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коэффициент сглаживания ряда;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β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– коэффициент сглаживания тренда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γ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 коэффициент сглаживания сезонности;</a:t>
            </a: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i="1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S</a:t>
            </a:r>
            <a:r>
              <a:rPr lang="ru-RU" sz="2000" i="1" baseline="-25000" dirty="0" err="1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i="1" baseline="-25000" dirty="0">
                <a:solidFill>
                  <a:schemeClr val="tx2"/>
                </a:solidFill>
                <a:latin typeface="Times New Roman" panose="02020603050405020304" pitchFamily="18" charset="0"/>
              </a:rPr>
              <a:t>-s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 коэффициент сезонности за этот же период в предыдущем сезоне;</a:t>
            </a: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en-US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– порядковый номер периода, на который делаем прогноз;</a:t>
            </a:r>
            <a:endParaRPr lang="ru-RU" sz="2000" dirty="0">
              <a:solidFill>
                <a:schemeClr val="tx2"/>
              </a:solidFill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endParaRPr lang="ru-RU" sz="2000" dirty="0">
              <a:solidFill>
                <a:schemeClr val="tx2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02815210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146C2562-D19B-4B94-A20E-2A0FE0F9A6AD}"/>
              </a:ext>
            </a:extLst>
          </p:cNvPr>
          <p:cNvSpPr/>
          <p:nvPr/>
        </p:nvSpPr>
        <p:spPr>
          <a:xfrm>
            <a:off x="323528" y="72377"/>
            <a:ext cx="8208912" cy="539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ctr">
              <a:lnSpc>
                <a:spcPct val="150000"/>
              </a:lnSpc>
              <a:spcAft>
                <a:spcPts val="0"/>
              </a:spcAft>
            </a:pPr>
            <a:r>
              <a:rPr lang="ru-RU" sz="2200" b="1" dirty="0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Алгоритм применения модели </a:t>
            </a:r>
            <a:r>
              <a:rPr lang="ru-RU" sz="2200" b="1" dirty="0" err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Хольта-Винтерса</a:t>
            </a:r>
            <a:endParaRPr lang="ru-RU" sz="2200" b="1" dirty="0">
              <a:solidFill>
                <a:schemeClr val="tx2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Rectangle 2">
            <a:extLst>
              <a:ext uri="{FF2B5EF4-FFF2-40B4-BE49-F238E27FC236}">
                <a16:creationId xmlns:a16="http://schemas.microsoft.com/office/drawing/2014/main" id="{141490E2-7F12-4A56-8A35-2412161033A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1819" y="-35198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93EDB5E5-A88D-4EF2-885B-043D2074D5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3" name="Объект 12">
            <a:extLst>
              <a:ext uri="{FF2B5EF4-FFF2-40B4-BE49-F238E27FC236}">
                <a16:creationId xmlns:a16="http://schemas.microsoft.com/office/drawing/2014/main" id="{BFD23D2F-594D-4CC2-83DB-CB36992A13D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4016954"/>
              </p:ext>
            </p:extLst>
          </p:nvPr>
        </p:nvGraphicFramePr>
        <p:xfrm>
          <a:off x="2989984" y="2518525"/>
          <a:ext cx="3200091" cy="40174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6" name="Equation" r:id="rId3" imgW="2209680" imgH="241200" progId="Equation.DSMT4">
                  <p:embed/>
                </p:oleObj>
              </mc:Choice>
              <mc:Fallback>
                <p:oleObj name="Equation" r:id="rId3" imgW="2209680" imgH="2412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89984" y="2518525"/>
                        <a:ext cx="3200091" cy="40174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8" name="Группа 27">
            <a:extLst>
              <a:ext uri="{FF2B5EF4-FFF2-40B4-BE49-F238E27FC236}">
                <a16:creationId xmlns:a16="http://schemas.microsoft.com/office/drawing/2014/main" id="{F999721D-AD00-4CF7-8D0A-0FB28F8A22E5}"/>
              </a:ext>
            </a:extLst>
          </p:cNvPr>
          <p:cNvGrpSpPr/>
          <p:nvPr/>
        </p:nvGrpSpPr>
        <p:grpSpPr>
          <a:xfrm>
            <a:off x="791580" y="742950"/>
            <a:ext cx="7560840" cy="5024118"/>
            <a:chOff x="809610" y="701661"/>
            <a:chExt cx="7560840" cy="5024118"/>
          </a:xfrm>
        </p:grpSpPr>
        <p:sp>
          <p:nvSpPr>
            <p:cNvPr id="10" name="Прямоугольник: скругленные углы 9">
              <a:extLst>
                <a:ext uri="{FF2B5EF4-FFF2-40B4-BE49-F238E27FC236}">
                  <a16:creationId xmlns:a16="http://schemas.microsoft.com/office/drawing/2014/main" id="{672D28D7-B032-4DAF-9475-23E3E66C6DD5}"/>
                </a:ext>
              </a:extLst>
            </p:cNvPr>
            <p:cNvSpPr/>
            <p:nvPr/>
          </p:nvSpPr>
          <p:spPr>
            <a:xfrm>
              <a:off x="809610" y="2055670"/>
              <a:ext cx="7560840" cy="965243"/>
            </a:xfrm>
            <a:prstGeom prst="roundRect">
              <a:avLst/>
            </a:prstGeom>
            <a:noFill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b="1" dirty="0">
                  <a:solidFill>
                    <a:schemeClr val="tx2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2. Определение значений тренда:</a:t>
              </a:r>
            </a:p>
            <a:p>
              <a:pPr algn="ctr"/>
              <a:endPara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/>
              <a:endParaRPr lang="ru-RU" b="1" dirty="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" name="Группа 14">
              <a:extLst>
                <a:ext uri="{FF2B5EF4-FFF2-40B4-BE49-F238E27FC236}">
                  <a16:creationId xmlns:a16="http://schemas.microsoft.com/office/drawing/2014/main" id="{99CB637D-A86D-463B-AB47-A11C03ECBD15}"/>
                </a:ext>
              </a:extLst>
            </p:cNvPr>
            <p:cNvGrpSpPr/>
            <p:nvPr/>
          </p:nvGrpSpPr>
          <p:grpSpPr>
            <a:xfrm>
              <a:off x="809610" y="701661"/>
              <a:ext cx="7560840" cy="5024118"/>
              <a:chOff x="809610" y="701661"/>
              <a:chExt cx="7560840" cy="5024118"/>
            </a:xfrm>
          </p:grpSpPr>
          <p:grpSp>
            <p:nvGrpSpPr>
              <p:cNvPr id="8" name="Группа 7">
                <a:extLst>
                  <a:ext uri="{FF2B5EF4-FFF2-40B4-BE49-F238E27FC236}">
                    <a16:creationId xmlns:a16="http://schemas.microsoft.com/office/drawing/2014/main" id="{E6A7B386-780B-45A8-AC37-2E13E9242747}"/>
                  </a:ext>
                </a:extLst>
              </p:cNvPr>
              <p:cNvGrpSpPr/>
              <p:nvPr/>
            </p:nvGrpSpPr>
            <p:grpSpPr>
              <a:xfrm>
                <a:off x="809610" y="701661"/>
                <a:ext cx="7560840" cy="5024118"/>
                <a:chOff x="743379" y="1054224"/>
                <a:chExt cx="7776864" cy="5024118"/>
              </a:xfrm>
            </p:grpSpPr>
            <p:sp>
              <p:nvSpPr>
                <p:cNvPr id="5" name="Прямоугольник: скругленные углы 4">
                  <a:extLst>
                    <a:ext uri="{FF2B5EF4-FFF2-40B4-BE49-F238E27FC236}">
                      <a16:creationId xmlns:a16="http://schemas.microsoft.com/office/drawing/2014/main" id="{E81C2B45-D759-4E69-8F04-F4E445A212CA}"/>
                    </a:ext>
                  </a:extLst>
                </p:cNvPr>
                <p:cNvSpPr/>
                <p:nvPr/>
              </p:nvSpPr>
              <p:spPr>
                <a:xfrm>
                  <a:off x="743379" y="1054224"/>
                  <a:ext cx="7776864" cy="1127001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b="1" dirty="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1. Расчёт экспоненциально сглаженного ряда:</a:t>
                  </a:r>
                </a:p>
                <a:p>
                  <a:pPr algn="ctr"/>
                  <a:endParaRPr lang="ru-RU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ru-RU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graphicFrame>
              <p:nvGraphicFramePr>
                <p:cNvPr id="7" name="Объект 6">
                  <a:extLst>
                    <a:ext uri="{FF2B5EF4-FFF2-40B4-BE49-F238E27FC236}">
                      <a16:creationId xmlns:a16="http://schemas.microsoft.com/office/drawing/2014/main" id="{5224284E-7E79-4356-9D0E-BAF546C2FD83}"/>
                    </a:ext>
                  </a:extLst>
                </p:cNvPr>
                <p:cNvGraphicFramePr>
                  <a:graphicFrameLocks noChangeAspect="1"/>
                </p:cNvGraphicFramePr>
                <p:nvPr>
                  <p:extLst>
                    <p:ext uri="{D42A27DB-BD31-4B8C-83A1-F6EECF244321}">
                      <p14:modId xmlns:p14="http://schemas.microsoft.com/office/powerpoint/2010/main" val="3661006527"/>
                    </p:ext>
                  </p:extLst>
                </p:nvPr>
              </p:nvGraphicFramePr>
              <p:xfrm>
                <a:off x="2787890" y="1484784"/>
                <a:ext cx="3687842" cy="696441"/>
              </p:xfrm>
              <a:graphic>
                <a:graphicData uri="http://schemas.openxmlformats.org/presentationml/2006/ole">
                  <mc:AlternateContent xmlns:mc="http://schemas.openxmlformats.org/markup-compatibility/2006">
                    <mc:Choice xmlns:v="urn:schemas-microsoft-com:vml" Requires="v">
                      <p:oleObj spid="_x0000_s23577" name="Equation" r:id="rId5" imgW="2374560" imgH="495000" progId="Equation.DSMT4">
                        <p:embed/>
                      </p:oleObj>
                    </mc:Choice>
                    <mc:Fallback>
                      <p:oleObj name="Equation" r:id="rId5" imgW="2374560" imgH="495000" progId="Equation.DSMT4">
                        <p:embed/>
                        <p:pic>
                          <p:nvPicPr>
                            <p:cNvPr id="0" name="Object 1"/>
                            <p:cNvPicPr>
                              <a:picLocks noChangeAspect="1" noChangeArrowheads="1"/>
                            </p:cNvPicPr>
                            <p:nvPr/>
                          </p:nvPicPr>
                          <p:blipFill>
                            <a:blip r:embed="rId6"/>
                            <a:srcRect/>
                            <a:stretch>
                              <a:fillRect/>
                            </a:stretch>
                          </p:blipFill>
                          <p:spPr bwMode="auto">
                            <a:xfrm>
                              <a:off x="2787890" y="1484784"/>
                              <a:ext cx="3687842" cy="696441"/>
                            </a:xfrm>
                            <a:prstGeom prst="rect">
                              <a:avLst/>
                            </a:prstGeom>
                            <a:noFill/>
                          </p:spPr>
                        </p:pic>
                      </p:oleObj>
                    </mc:Fallback>
                  </mc:AlternateContent>
                </a:graphicData>
              </a:graphic>
            </p:graphicFrame>
            <p:sp>
              <p:nvSpPr>
                <p:cNvPr id="19" name="Прямоугольник: скругленные углы 18">
                  <a:extLst>
                    <a:ext uri="{FF2B5EF4-FFF2-40B4-BE49-F238E27FC236}">
                      <a16:creationId xmlns:a16="http://schemas.microsoft.com/office/drawing/2014/main" id="{0C821830-8D83-48D3-9F5A-153E5D87774D}"/>
                    </a:ext>
                  </a:extLst>
                </p:cNvPr>
                <p:cNvSpPr/>
                <p:nvPr/>
              </p:nvSpPr>
              <p:spPr>
                <a:xfrm>
                  <a:off x="743379" y="3600940"/>
                  <a:ext cx="7776864" cy="1127001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b="1" dirty="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3. Оценка сезонности:</a:t>
                  </a:r>
                </a:p>
                <a:p>
                  <a:pPr algn="ctr"/>
                  <a:endParaRPr lang="ru-RU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ru-RU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sp>
              <p:nvSpPr>
                <p:cNvPr id="23" name="Прямоугольник: скругленные углы 22">
                  <a:extLst>
                    <a:ext uri="{FF2B5EF4-FFF2-40B4-BE49-F238E27FC236}">
                      <a16:creationId xmlns:a16="http://schemas.microsoft.com/office/drawing/2014/main" id="{03078C6D-589A-4499-A227-19E63DC6388F}"/>
                    </a:ext>
                  </a:extLst>
                </p:cNvPr>
                <p:cNvSpPr/>
                <p:nvPr/>
              </p:nvSpPr>
              <p:spPr>
                <a:xfrm>
                  <a:off x="743379" y="4951341"/>
                  <a:ext cx="7776864" cy="1127001"/>
                </a:xfrm>
                <a:prstGeom prst="roundRect">
                  <a:avLst/>
                </a:prstGeom>
                <a:noFill/>
              </p:spPr>
              <p:style>
                <a:lnRef idx="2">
                  <a:schemeClr val="accent1"/>
                </a:lnRef>
                <a:fillRef idx="1">
                  <a:schemeClr val="lt1"/>
                </a:fillRef>
                <a:effectRef idx="0">
                  <a:schemeClr val="accent1"/>
                </a:effectRef>
                <a:fontRef idx="minor">
                  <a:schemeClr val="dk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ru-RU" b="1" dirty="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4. Прогнозирование на период </a:t>
                  </a:r>
                  <a:r>
                    <a:rPr lang="en-US" b="1" i="1" dirty="0" err="1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t</a:t>
                  </a:r>
                  <a:r>
                    <a:rPr lang="en-US" b="1" dirty="0" err="1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+</a:t>
                  </a:r>
                  <a:r>
                    <a:rPr lang="en-US" b="1" i="1" dirty="0" err="1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p</a:t>
                  </a:r>
                  <a:r>
                    <a:rPr lang="ru-RU" b="1" dirty="0">
                      <a:solidFill>
                        <a:schemeClr val="tx2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:</a:t>
                  </a:r>
                </a:p>
                <a:p>
                  <a:pPr algn="ctr"/>
                  <a:endParaRPr lang="ru-RU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  <a:p>
                  <a:pPr algn="ctr"/>
                  <a:endParaRPr lang="ru-RU" b="1" dirty="0">
                    <a:solidFill>
                      <a:schemeClr val="tx2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</p:grpSp>
          <p:sp>
            <p:nvSpPr>
              <p:cNvPr id="14" name="Стрелка: вниз 13">
                <a:extLst>
                  <a:ext uri="{FF2B5EF4-FFF2-40B4-BE49-F238E27FC236}">
                    <a16:creationId xmlns:a16="http://schemas.microsoft.com/office/drawing/2014/main" id="{4856D660-A9F9-4A72-A48B-7E41D0BABF2F}"/>
                  </a:ext>
                </a:extLst>
              </p:cNvPr>
              <p:cNvSpPr/>
              <p:nvPr/>
            </p:nvSpPr>
            <p:spPr>
              <a:xfrm>
                <a:off x="4319972" y="1828662"/>
                <a:ext cx="504056" cy="227008"/>
              </a:xfrm>
              <a:prstGeom prst="downArrow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16" name="Стрелка: вниз 15">
                <a:extLst>
                  <a:ext uri="{FF2B5EF4-FFF2-40B4-BE49-F238E27FC236}">
                    <a16:creationId xmlns:a16="http://schemas.microsoft.com/office/drawing/2014/main" id="{1AB18E8F-2296-4D70-93B0-57969CE26FD6}"/>
                  </a:ext>
                </a:extLst>
              </p:cNvPr>
              <p:cNvSpPr/>
              <p:nvPr/>
            </p:nvSpPr>
            <p:spPr>
              <a:xfrm>
                <a:off x="4319972" y="3020913"/>
                <a:ext cx="504056" cy="227008"/>
              </a:xfrm>
              <a:prstGeom prst="downArrow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20" name="Стрелка: вниз 19">
                <a:extLst>
                  <a:ext uri="{FF2B5EF4-FFF2-40B4-BE49-F238E27FC236}">
                    <a16:creationId xmlns:a16="http://schemas.microsoft.com/office/drawing/2014/main" id="{350A14B7-5955-41B6-858B-9E18C292BC8B}"/>
                  </a:ext>
                </a:extLst>
              </p:cNvPr>
              <p:cNvSpPr/>
              <p:nvPr/>
            </p:nvSpPr>
            <p:spPr>
              <a:xfrm>
                <a:off x="4319972" y="4375378"/>
                <a:ext cx="504056" cy="227008"/>
              </a:xfrm>
              <a:prstGeom prst="downArrow">
                <a:avLst/>
              </a:prstGeom>
              <a:noFill/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21" name="Rectangle 8">
            <a:extLst>
              <a:ext uri="{FF2B5EF4-FFF2-40B4-BE49-F238E27FC236}">
                <a16:creationId xmlns:a16="http://schemas.microsoft.com/office/drawing/2014/main" id="{AEDE362C-2340-4CC7-B26E-63FF63CE7A5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2" name="Объект 21">
            <a:extLst>
              <a:ext uri="{FF2B5EF4-FFF2-40B4-BE49-F238E27FC236}">
                <a16:creationId xmlns:a16="http://schemas.microsoft.com/office/drawing/2014/main" id="{C910B4C7-4535-43CD-B973-2564B5D15FF0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23298109"/>
              </p:ext>
            </p:extLst>
          </p:nvPr>
        </p:nvGraphicFramePr>
        <p:xfrm>
          <a:off x="3081368" y="3697393"/>
          <a:ext cx="3017321" cy="71852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8" name="Equation" r:id="rId7" imgW="1688760" imgH="495000" progId="Equation.DSMT4">
                  <p:embed/>
                </p:oleObj>
              </mc:Choice>
              <mc:Fallback>
                <p:oleObj name="Equation" r:id="rId7" imgW="1688760" imgH="49500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1368" y="3697393"/>
                        <a:ext cx="3017321" cy="71852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10">
            <a:extLst>
              <a:ext uri="{FF2B5EF4-FFF2-40B4-BE49-F238E27FC236}">
                <a16:creationId xmlns:a16="http://schemas.microsoft.com/office/drawing/2014/main" id="{473F326E-93A1-4236-A8E0-1C4C7C6893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6" name="Объект 25">
            <a:extLst>
              <a:ext uri="{FF2B5EF4-FFF2-40B4-BE49-F238E27FC236}">
                <a16:creationId xmlns:a16="http://schemas.microsoft.com/office/drawing/2014/main" id="{8B287D3B-675C-439F-87BF-537EC024953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70137539"/>
              </p:ext>
            </p:extLst>
          </p:nvPr>
        </p:nvGraphicFramePr>
        <p:xfrm>
          <a:off x="3549287" y="5088368"/>
          <a:ext cx="2301841" cy="4852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9" name="Equation" r:id="rId9" imgW="1777680" imgH="317160" progId="Equation.DSMT4">
                  <p:embed/>
                </p:oleObj>
              </mc:Choice>
              <mc:Fallback>
                <p:oleObj name="Equation" r:id="rId9" imgW="1777680" imgH="31716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287" y="5088368"/>
                        <a:ext cx="2301841" cy="48525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Rectangle 11">
            <a:extLst>
              <a:ext uri="{FF2B5EF4-FFF2-40B4-BE49-F238E27FC236}">
                <a16:creationId xmlns:a16="http://schemas.microsoft.com/office/drawing/2014/main" id="{F04A44C2-4AE2-4452-90A4-FA830EB469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3714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783790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DC428BA6-153D-4FB8-B590-B7C42044CB01}"/>
              </a:ext>
            </a:extLst>
          </p:cNvPr>
          <p:cNvSpPr/>
          <p:nvPr/>
        </p:nvSpPr>
        <p:spPr>
          <a:xfrm>
            <a:off x="359532" y="476672"/>
            <a:ext cx="8424936" cy="3730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0215" algn="just">
              <a:lnSpc>
                <a:spcPct val="150000"/>
              </a:lnSpc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Коэффициент сглаживания ряда 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α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задается вручную и находится в диапазоне от 0 до 1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Для первого периода в начале данных экспоненциально сглаженный ряд равен первому значению ряда: 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E</a:t>
            </a:r>
            <a:r>
              <a:rPr lang="ru-RU" sz="2000" baseline="-25000" dirty="0">
                <a:solidFill>
                  <a:schemeClr val="tx2"/>
                </a:solidFill>
                <a:latin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= 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Y</a:t>
            </a:r>
            <a:r>
              <a:rPr lang="ru-RU" sz="2000" baseline="-25000" dirty="0">
                <a:solidFill>
                  <a:schemeClr val="tx2"/>
                </a:solidFill>
                <a:latin typeface="Times New Roman" panose="02020603050405020304" pitchFamily="18" charset="0"/>
              </a:rPr>
              <a:t>1</a:t>
            </a:r>
            <a:endParaRPr lang="ru-RU" sz="2000" dirty="0">
              <a:solidFill>
                <a:schemeClr val="tx2"/>
              </a:solidFill>
              <a:latin typeface="Times New Roman" panose="02020603050405020304" pitchFamily="18" charset="0"/>
            </a:endParaRP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Сезонность в первом и втором периоде 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S 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t-s равна 1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Коэффициент сглаживания тренда 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β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задается вами вручную и находится в диапазоне от 0 до 1</a:t>
            </a:r>
          </a:p>
          <a:p>
            <a:pPr indent="450215" algn="just">
              <a:lnSpc>
                <a:spcPct val="150000"/>
              </a:lnSpc>
              <a:spcAft>
                <a:spcPts val="0"/>
              </a:spcAft>
            </a:pP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Значение тренда для первого периода равно 0 (</a:t>
            </a:r>
            <a:r>
              <a:rPr lang="ru-RU" sz="2000" i="1" dirty="0">
                <a:solidFill>
                  <a:schemeClr val="tx2"/>
                </a:solidFill>
                <a:latin typeface="Times New Roman" panose="02020603050405020304" pitchFamily="18" charset="0"/>
              </a:rPr>
              <a:t>T</a:t>
            </a:r>
            <a:r>
              <a:rPr lang="ru-RU" sz="2000" baseline="-25000" dirty="0">
                <a:solidFill>
                  <a:schemeClr val="tx2"/>
                </a:solidFill>
                <a:latin typeface="Times New Roman" panose="02020603050405020304" pitchFamily="18" charset="0"/>
              </a:rPr>
              <a:t>1</a:t>
            </a:r>
            <a:r>
              <a:rPr lang="ru-RU" sz="2000" dirty="0">
                <a:solidFill>
                  <a:schemeClr val="tx2"/>
                </a:solidFill>
                <a:latin typeface="Times New Roman" panose="02020603050405020304" pitchFamily="18" charset="0"/>
              </a:rPr>
              <a:t> = 0).</a:t>
            </a:r>
          </a:p>
        </p:txBody>
      </p:sp>
    </p:spTree>
    <p:extLst>
      <p:ext uri="{BB962C8B-B14F-4D97-AF65-F5344CB8AC3E}">
        <p14:creationId xmlns:p14="http://schemas.microsoft.com/office/powerpoint/2010/main" val="33724368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706090"/>
          </a:xfrm>
        </p:spPr>
        <p:txBody>
          <a:bodyPr>
            <a:normAutofit/>
          </a:bodyPr>
          <a:lstStyle/>
          <a:p>
            <a:r>
              <a:rPr lang="ru-RU" sz="3000" dirty="0">
                <a:latin typeface="Times New Roman" pitchFamily="18" charset="0"/>
                <a:cs typeface="Times New Roman" pitchFamily="18" charset="0"/>
              </a:rPr>
              <a:t>Основные типы адаптивных моделей</a:t>
            </a: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179512" y="692696"/>
            <a:ext cx="8784976" cy="60212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10000"/>
          </a:bodyPr>
          <a:lstStyle/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модели полиномиальных и экспоненциальных трендов;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модели тренда и сезонных явлений аддитивного и мультипликативного типа; адаптивная модель гистограммы;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модель фазового анализа неустойчивых циклических колебаний;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модели с адаптивными параметрами адаптации;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модели </a:t>
            </a:r>
            <a:r>
              <a:rPr lang="ru-RU" sz="3000" dirty="0" err="1">
                <a:latin typeface="Times New Roman" pitchFamily="18" charset="0"/>
                <a:ea typeface="+mj-ea"/>
                <a:cs typeface="Times New Roman" pitchFamily="18" charset="0"/>
              </a:rPr>
              <a:t>авторегрессии</a:t>
            </a: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с переменными коэффициентами;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комбинированные модели селективного и гибридного типа (модели с переменной структурой уравнения);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адаптивный корреляционный анализ;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адаптивная множественная регрессия;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модели с условной </a:t>
            </a:r>
            <a:r>
              <a:rPr lang="ru-RU" sz="3000" dirty="0" err="1">
                <a:latin typeface="Times New Roman" pitchFamily="18" charset="0"/>
                <a:ea typeface="+mj-ea"/>
                <a:cs typeface="Times New Roman" pitchFamily="18" charset="0"/>
              </a:rPr>
              <a:t>гетероскедастичностью</a:t>
            </a: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; </a:t>
            </a:r>
          </a:p>
          <a:p>
            <a:pPr lvl="0" algn="just">
              <a:lnSpc>
                <a:spcPct val="124000"/>
              </a:lnSpc>
              <a:spcBef>
                <a:spcPct val="0"/>
              </a:spcBef>
              <a:buFont typeface="Arial" pitchFamily="34" charset="0"/>
              <a:buChar char="•"/>
            </a:pPr>
            <a:r>
              <a:rPr lang="ru-RU" sz="3000" dirty="0">
                <a:latin typeface="Times New Roman" pitchFamily="18" charset="0"/>
                <a:ea typeface="+mj-ea"/>
                <a:cs typeface="Times New Roman" pitchFamily="18" charset="0"/>
              </a:rPr>
              <a:t>  адаптивные нелинейные модели.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1115616" y="2708920"/>
            <a:ext cx="7056784" cy="17851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где </a:t>
            </a:r>
            <a:r>
              <a:rPr kumimoji="0" lang="ru-RU" sz="2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S</a:t>
            </a:r>
            <a:r>
              <a:rPr kumimoji="0" lang="en-US" sz="2200" b="0" i="1" u="none" strike="noStrike" cap="none" normalizeH="0" baseline="-300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en-US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значение экспоненциальной средней в момент </a:t>
            </a:r>
            <a:r>
              <a:rPr kumimoji="0" lang="en-US" sz="2200" b="0" i="1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t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</a:t>
            </a: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– параметр сглаживания,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α 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=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const</a:t>
            </a:r>
            <a:r>
              <a:rPr kumimoji="0" lang="ru-RU" sz="2200" b="0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, </a:t>
            </a:r>
            <a:r>
              <a:rPr kumimoji="0" lang="ru-RU" sz="2200" b="0" i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0&lt;α&lt;1;</a:t>
            </a:r>
            <a:endParaRPr kumimoji="0" lang="en-US" sz="22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2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4337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0165335"/>
              </p:ext>
            </p:extLst>
          </p:nvPr>
        </p:nvGraphicFramePr>
        <p:xfrm>
          <a:off x="1314450" y="1052513"/>
          <a:ext cx="4606925" cy="765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7" name="Equation" r:id="rId3" imgW="1434960" imgH="241200" progId="Equation.DSMT4">
                  <p:embed/>
                </p:oleObj>
              </mc:Choice>
              <mc:Fallback>
                <p:oleObj name="Equation" r:id="rId3" imgW="1434960" imgH="2412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14450" y="1052513"/>
                        <a:ext cx="4606925" cy="765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187624" y="4005064"/>
          <a:ext cx="112708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8" name="Equation" r:id="rId5" imgW="685800" imgH="215640" progId="Equation.DSMT4">
                  <p:embed/>
                </p:oleObj>
              </mc:Choice>
              <mc:Fallback>
                <p:oleObj name="Equation" r:id="rId5" imgW="685800" imgH="2156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87624" y="4005064"/>
                        <a:ext cx="1127081" cy="36004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Прямоугольник 9"/>
          <p:cNvSpPr/>
          <p:nvPr/>
        </p:nvSpPr>
        <p:spPr>
          <a:xfrm>
            <a:off x="7812360" y="1196752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(1)</a:t>
            </a:r>
            <a:endParaRPr lang="ru-RU" sz="26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1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3500217"/>
              </p:ext>
            </p:extLst>
          </p:nvPr>
        </p:nvGraphicFramePr>
        <p:xfrm>
          <a:off x="26988" y="476250"/>
          <a:ext cx="8985250" cy="2665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7" name="Equation" r:id="rId3" imgW="3822480" imgH="1130040" progId="Equation.DSMT4">
                  <p:embed/>
                </p:oleObj>
              </mc:Choice>
              <mc:Fallback>
                <p:oleObj name="Equation" r:id="rId3" imgW="3822480" imgH="113004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88" y="476250"/>
                        <a:ext cx="8985250" cy="26654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536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5427924"/>
              </p:ext>
            </p:extLst>
          </p:nvPr>
        </p:nvGraphicFramePr>
        <p:xfrm>
          <a:off x="1259632" y="3645024"/>
          <a:ext cx="3312368" cy="1024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8" name="Equation" r:id="rId5" imgW="1612900" imgH="495300" progId="Equation.DSMT4">
                  <p:embed/>
                </p:oleObj>
              </mc:Choice>
              <mc:Fallback>
                <p:oleObj name="Equation" r:id="rId5" imgW="1612900" imgH="4953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3645024"/>
                        <a:ext cx="3312368" cy="102411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8172400" y="3861048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  <p:pic>
        <p:nvPicPr>
          <p:cNvPr id="10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51520" y="5517232"/>
            <a:ext cx="4392488" cy="4679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365" name="Object 5"/>
          <p:cNvGraphicFramePr>
            <a:graphicFrameLocks noChangeAspect="1"/>
          </p:cNvGraphicFramePr>
          <p:nvPr/>
        </p:nvGraphicFramePr>
        <p:xfrm>
          <a:off x="4716016" y="5085184"/>
          <a:ext cx="2938462" cy="1295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9" name="Equation" r:id="rId8" imgW="1129810" imgH="495085" progId="Equation.DSMT4">
                  <p:embed/>
                </p:oleObj>
              </mc:Choice>
              <mc:Fallback>
                <p:oleObj name="Equation" r:id="rId8" imgW="1129810" imgH="49508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016" y="5085184"/>
                        <a:ext cx="2938462" cy="1295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Прямоугольник 11"/>
          <p:cNvSpPr/>
          <p:nvPr/>
        </p:nvSpPr>
        <p:spPr>
          <a:xfrm>
            <a:off x="8172400" y="5445224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2" presetClass="entr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1"/>
      <p:bldP spid="1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9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639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3" name="Object 9"/>
          <p:cNvGraphicFramePr>
            <a:graphicFrameLocks noChangeAspect="1"/>
          </p:cNvGraphicFramePr>
          <p:nvPr/>
        </p:nvGraphicFramePr>
        <p:xfrm>
          <a:off x="1331640" y="1196752"/>
          <a:ext cx="3360373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Equation" r:id="rId3" imgW="1206500" imgH="457200" progId="Equation.DSMT4">
                  <p:embed/>
                </p:oleObj>
              </mc:Choice>
              <mc:Fallback>
                <p:oleObj name="Equation" r:id="rId3" imgW="1206500" imgH="457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1640" y="1196752"/>
                        <a:ext cx="3360373" cy="129614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Прямоугольник 14"/>
          <p:cNvSpPr/>
          <p:nvPr/>
        </p:nvSpPr>
        <p:spPr>
          <a:xfrm>
            <a:off x="7884368" y="1628800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  <p:sp>
        <p:nvSpPr>
          <p:cNvPr id="1639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6395" name="Object 11"/>
          <p:cNvGraphicFramePr>
            <a:graphicFrameLocks noChangeAspect="1"/>
          </p:cNvGraphicFramePr>
          <p:nvPr/>
        </p:nvGraphicFramePr>
        <p:xfrm>
          <a:off x="1835696" y="3789040"/>
          <a:ext cx="1716897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1" name="Equation" r:id="rId5" imgW="685800" imgH="457200" progId="Equation.DSMT4">
                  <p:embed/>
                </p:oleObj>
              </mc:Choice>
              <mc:Fallback>
                <p:oleObj name="Equation" r:id="rId5" imgW="685800" imgH="4572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3789040"/>
                        <a:ext cx="1716897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" name="Прямоугольник 17"/>
          <p:cNvSpPr/>
          <p:nvPr/>
        </p:nvSpPr>
        <p:spPr>
          <a:xfrm>
            <a:off x="7884368" y="4149080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163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8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63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09" name="Object 1"/>
          <p:cNvGraphicFramePr>
            <a:graphicFrameLocks noChangeAspect="1"/>
          </p:cNvGraphicFramePr>
          <p:nvPr/>
        </p:nvGraphicFramePr>
        <p:xfrm>
          <a:off x="1907704" y="2564904"/>
          <a:ext cx="2981978" cy="115212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5" name="Equation" r:id="rId3" imgW="774360" imgH="291960" progId="Equation.DSMT4">
                  <p:embed/>
                </p:oleObj>
              </mc:Choice>
              <mc:Fallback>
                <p:oleObj name="Equation" r:id="rId3" imgW="774360" imgH="29196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2564904"/>
                        <a:ext cx="2981978" cy="115212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740352" y="980728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6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7740352" y="2852936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1" name="Object 3"/>
          <p:cNvGraphicFramePr>
            <a:graphicFrameLocks noChangeAspect="1"/>
          </p:cNvGraphicFramePr>
          <p:nvPr/>
        </p:nvGraphicFramePr>
        <p:xfrm>
          <a:off x="1835696" y="620688"/>
          <a:ext cx="4053515" cy="11967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name="Equation" r:id="rId5" imgW="850531" imgH="253890" progId="Equation.DSMT4">
                  <p:embed/>
                </p:oleObj>
              </mc:Choice>
              <mc:Fallback>
                <p:oleObj name="Equation" r:id="rId5" imgW="850531" imgH="25389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696" y="620688"/>
                        <a:ext cx="4053515" cy="119675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7413" name="Object 5"/>
          <p:cNvGraphicFramePr>
            <a:graphicFrameLocks noChangeAspect="1"/>
          </p:cNvGraphicFramePr>
          <p:nvPr/>
        </p:nvGraphicFramePr>
        <p:xfrm>
          <a:off x="1907704" y="4653136"/>
          <a:ext cx="2046367" cy="1872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7" name="Equation" r:id="rId7" imgW="647700" imgH="596900" progId="Equation.DSMT4">
                  <p:embed/>
                </p:oleObj>
              </mc:Choice>
              <mc:Fallback>
                <p:oleObj name="Equation" r:id="rId7" imgW="647700" imgH="5969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7704" y="4653136"/>
                        <a:ext cx="2046367" cy="187220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4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74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74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7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3" name="Object 1"/>
          <p:cNvGraphicFramePr>
            <a:graphicFrameLocks noChangeAspect="1"/>
          </p:cNvGraphicFramePr>
          <p:nvPr/>
        </p:nvGraphicFramePr>
        <p:xfrm>
          <a:off x="1259632" y="836712"/>
          <a:ext cx="4428492" cy="648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59" name="Equation" r:id="rId3" imgW="1663700" imgH="241300" progId="Equation.DSMT4">
                  <p:embed/>
                </p:oleObj>
              </mc:Choice>
              <mc:Fallback>
                <p:oleObj name="Equation" r:id="rId3" imgW="1663700" imgH="2413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836712"/>
                        <a:ext cx="4428492" cy="6480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812360" y="908720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8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5" name="Object 3"/>
          <p:cNvGraphicFramePr>
            <a:graphicFrameLocks noChangeAspect="1"/>
          </p:cNvGraphicFramePr>
          <p:nvPr/>
        </p:nvGraphicFramePr>
        <p:xfrm>
          <a:off x="1403648" y="2924944"/>
          <a:ext cx="3978442" cy="9361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0" name="Equation" r:id="rId5" imgW="1257300" imgH="292100" progId="Equation.DSMT4">
                  <p:embed/>
                </p:oleObj>
              </mc:Choice>
              <mc:Fallback>
                <p:oleObj name="Equation" r:id="rId5" imgW="1257300" imgH="2921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3648" y="2924944"/>
                        <a:ext cx="3978442" cy="93610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7884368" y="3140968"/>
            <a:ext cx="572593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(9)</a:t>
            </a:r>
            <a:endParaRPr lang="ru-RU" sz="2600" dirty="0"/>
          </a:p>
        </p:txBody>
      </p:sp>
      <p:sp>
        <p:nvSpPr>
          <p:cNvPr id="1843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18437" name="Object 5"/>
          <p:cNvGraphicFramePr>
            <a:graphicFrameLocks noChangeAspect="1"/>
          </p:cNvGraphicFramePr>
          <p:nvPr/>
        </p:nvGraphicFramePr>
        <p:xfrm>
          <a:off x="3347864" y="4437112"/>
          <a:ext cx="3816424" cy="6235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61" name="Equation" r:id="rId7" imgW="1459866" imgH="241195" progId="Equation.DSMT4">
                  <p:embed/>
                </p:oleObj>
              </mc:Choice>
              <mc:Fallback>
                <p:oleObj name="Equation" r:id="rId7" imgW="1459866" imgH="241195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7864" y="4437112"/>
                        <a:ext cx="3816424" cy="62359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9" grpId="0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6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548680"/>
            <a:ext cx="9049005" cy="54726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1" name="Object 1"/>
          <p:cNvGraphicFramePr>
            <a:graphicFrameLocks noChangeAspect="1"/>
          </p:cNvGraphicFramePr>
          <p:nvPr/>
        </p:nvGraphicFramePr>
        <p:xfrm>
          <a:off x="971600" y="1052736"/>
          <a:ext cx="4342083" cy="15121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7" name="Equation" r:id="rId3" imgW="1714500" imgH="596900" progId="Equation.DSMT4">
                  <p:embed/>
                </p:oleObj>
              </mc:Choice>
              <mc:Fallback>
                <p:oleObj name="Equation" r:id="rId3" imgW="1714500" imgH="59690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052736"/>
                        <a:ext cx="4342083" cy="151216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Прямоугольник 5"/>
          <p:cNvSpPr/>
          <p:nvPr/>
        </p:nvSpPr>
        <p:spPr>
          <a:xfrm>
            <a:off x="7740352" y="1628800"/>
            <a:ext cx="739305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3" name="Object 3"/>
          <p:cNvGraphicFramePr>
            <a:graphicFrameLocks noChangeAspect="1"/>
          </p:cNvGraphicFramePr>
          <p:nvPr/>
        </p:nvGraphicFramePr>
        <p:xfrm>
          <a:off x="3779912" y="2924944"/>
          <a:ext cx="1653861" cy="57606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8" name="Equation" r:id="rId5" imgW="850531" imgH="291973" progId="Equation.DSMT4">
                  <p:embed/>
                </p:oleObj>
              </mc:Choice>
              <mc:Fallback>
                <p:oleObj name="Equation" r:id="rId5" imgW="850531" imgH="291973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79912" y="2924944"/>
                        <a:ext cx="1653861" cy="576064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486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aphicFrame>
        <p:nvGraphicFramePr>
          <p:cNvPr id="20485" name="Object 5"/>
          <p:cNvGraphicFramePr>
            <a:graphicFrameLocks noChangeAspect="1"/>
          </p:cNvGraphicFramePr>
          <p:nvPr/>
        </p:nvGraphicFramePr>
        <p:xfrm>
          <a:off x="1043608" y="4797152"/>
          <a:ext cx="3960440" cy="6887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9" name="Equation" r:id="rId7" imgW="1536033" imgH="266584" progId="Equation.DSMT4">
                  <p:embed/>
                </p:oleObj>
              </mc:Choice>
              <mc:Fallback>
                <p:oleObj name="Equation" r:id="rId7" imgW="1536033" imgH="266584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43608" y="4797152"/>
                        <a:ext cx="3960440" cy="6887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7740352" y="4797152"/>
            <a:ext cx="726930" cy="492443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en-US" sz="26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ru-RU" sz="2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4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1000"/>
                            </p:stCondLst>
                            <p:childTnLst>
                              <p:par>
                                <p:cTn id="15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04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204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utoUpdateAnimBg="0"/>
      <p:bldP spid="11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363</Words>
  <Application>Microsoft Office PowerPoint</Application>
  <PresentationFormat>Экран (4:3)</PresentationFormat>
  <Paragraphs>56</Paragraphs>
  <Slides>16</Slides>
  <Notes>0</Notes>
  <HiddenSlides>0</HiddenSlides>
  <MMClips>0</MMClips>
  <ScaleCrop>false</ScaleCrop>
  <HeadingPairs>
    <vt:vector size="8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16</vt:i4>
      </vt:variant>
    </vt:vector>
  </HeadingPairs>
  <TitlesOfParts>
    <vt:vector size="22" baseType="lpstr">
      <vt:lpstr>Arial</vt:lpstr>
      <vt:lpstr>Calibri</vt:lpstr>
      <vt:lpstr>Times New Roman</vt:lpstr>
      <vt:lpstr>Тема Office</vt:lpstr>
      <vt:lpstr>Equation</vt:lpstr>
      <vt:lpstr>MathType 6.0 Equation</vt:lpstr>
      <vt:lpstr>Презентация PowerPoint</vt:lpstr>
      <vt:lpstr>Основные типы адаптивных моделей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Юрий Скрипниченко</dc:creator>
  <cp:lastModifiedBy>Юрий Скрипниченко</cp:lastModifiedBy>
  <cp:revision>22</cp:revision>
  <dcterms:created xsi:type="dcterms:W3CDTF">2015-10-29T10:09:33Z</dcterms:created>
  <dcterms:modified xsi:type="dcterms:W3CDTF">2020-02-27T08:31:56Z</dcterms:modified>
</cp:coreProperties>
</file>